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1" r:id="rId1"/>
  </p:sldMasterIdLst>
  <p:notesMasterIdLst>
    <p:notesMasterId r:id="rId23"/>
  </p:notesMasterIdLst>
  <p:handoutMasterIdLst>
    <p:handoutMasterId r:id="rId24"/>
  </p:handoutMasterIdLst>
  <p:sldIdLst>
    <p:sldId id="389" r:id="rId2"/>
    <p:sldId id="478" r:id="rId3"/>
    <p:sldId id="398" r:id="rId4"/>
    <p:sldId id="536" r:id="rId5"/>
    <p:sldId id="632" r:id="rId6"/>
    <p:sldId id="602" r:id="rId7"/>
    <p:sldId id="633" r:id="rId8"/>
    <p:sldId id="634" r:id="rId9"/>
    <p:sldId id="637" r:id="rId10"/>
    <p:sldId id="648" r:id="rId11"/>
    <p:sldId id="659" r:id="rId12"/>
    <p:sldId id="654" r:id="rId13"/>
    <p:sldId id="660" r:id="rId14"/>
    <p:sldId id="656" r:id="rId15"/>
    <p:sldId id="657" r:id="rId16"/>
    <p:sldId id="661" r:id="rId17"/>
    <p:sldId id="663" r:id="rId18"/>
    <p:sldId id="664" r:id="rId19"/>
    <p:sldId id="665" r:id="rId20"/>
    <p:sldId id="666" r:id="rId21"/>
    <p:sldId id="394" r:id="rId22"/>
  </p:sldIdLst>
  <p:sldSz cx="9144000" cy="6858000" type="screen4x3"/>
  <p:notesSz cx="9926638" cy="6797675"/>
  <p:defaultTextStyle>
    <a:defPPr>
      <a:defRPr lang="ko-KR"/>
    </a:defPPr>
    <a:lvl1pPr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1pPr>
    <a:lvl2pPr marL="4572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2pPr>
    <a:lvl3pPr marL="9144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3pPr>
    <a:lvl4pPr marL="13716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4pPr>
    <a:lvl5pPr marL="18288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5pPr>
    <a:lvl6pPr marL="22860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6pPr>
    <a:lvl7pPr marL="27432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7pPr>
    <a:lvl8pPr marL="32004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8pPr>
    <a:lvl9pPr marL="36576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141">
          <p15:clr>
            <a:srgbClr val="A4A3A4"/>
          </p15:clr>
        </p15:guide>
        <p15:guide id="2" pos="312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ECE8"/>
    <a:srgbClr val="ABD7F3"/>
    <a:srgbClr val="1290D0"/>
    <a:srgbClr val="1B638A"/>
    <a:srgbClr val="E6516D"/>
    <a:srgbClr val="F9DADA"/>
    <a:srgbClr val="04B5A2"/>
    <a:srgbClr val="B56012"/>
    <a:srgbClr val="EC008C"/>
    <a:srgbClr val="F36F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51" autoAdjust="0"/>
    <p:restoredTop sz="94719" autoAdjust="0"/>
  </p:normalViewPr>
  <p:slideViewPr>
    <p:cSldViewPr>
      <p:cViewPr varScale="1">
        <p:scale>
          <a:sx n="106" d="100"/>
          <a:sy n="106" d="100"/>
        </p:scale>
        <p:origin x="-188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18" d="100"/>
          <a:sy n="118" d="100"/>
        </p:scale>
        <p:origin x="2028" y="102"/>
      </p:cViewPr>
      <p:guideLst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5BA6BA-82B2-4D68-BEE5-0C181791DF69}" type="datetimeFigureOut">
              <a:rPr lang="ko-KR" altLang="en-US" smtClean="0"/>
              <a:pPr/>
              <a:t>2022-03-04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F88178-AEBB-4764-8FE2-03142E6FAD7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92373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CACDBEEC-06A8-4473-9A8B-AC190B9E0476}" type="datetimeFigureOut">
              <a:rPr lang="ko-KR" altLang="en-US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 smtClean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2201" y="3228705"/>
            <a:ext cx="7942238" cy="30591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0AEEF299-CA6B-448D-9BAE-7C11402C98E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54008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2F1DC1-DA34-4C38-9828-93CF3255BEBC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059631-6384-4173-8EEA-BC909D6BF37F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4803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DCB30A-EF81-4974-9970-8BEA1E7CB7CF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E9AEBF-E077-482A-9881-EF889F97FF82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7779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A692AD-260F-4B17-9B9E-A2B59FD3DE16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FBD364-A8A6-418A-9299-CA62EC010D8E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2563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D3C0A-B0FC-4225-9C50-1D8D4595A2D1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70C36-3B88-4FB2-A31F-9DDD5E8171D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pic>
        <p:nvPicPr>
          <p:cNvPr id="7" name="그림 6">
            <a:hlinkClick r:id="rId2" action="ppaction://hlinksldjump"/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5" y="630750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212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9B9FCD-7A5F-445E-9BA7-7D235E81429E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055753-7768-497C-B249-D4816981026B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774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E1A08A-DD17-419F-A1B2-9D85C8A66ECE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6C6491-3F12-4B5D-9D6F-46F41E7583A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1537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C065E3-B7EE-4FF4-B1DF-0B0E8C1937DD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6BB6A0-C98C-483C-BD33-7C696FB87E2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903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4F278-3F83-44A1-AC42-94DE226EC5CA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112F15-30F4-43FF-94D5-75A2B7B91C9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963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1654E1-3ADE-4DE6-9461-DA702C80AEC5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872E1C-FC34-4AC9-829C-BC5D21E93638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4854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82A6D5-7DE7-49E2-9C61-B7B0F19FD0A7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33A7DE-2910-4C49-8F68-2A1425EB3545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8065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04FCF5-F5C7-4336-81C1-A45EDF2C861E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8E8922-007C-421A-8F40-A7436522F49D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5214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8D8BAFA7-09FE-46CC-AA33-245A161EB404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D8AFD25-C6EC-49E7-BD57-515432D928A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918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  <p:sldLayoutId id="2147484045" r:id="rId4"/>
    <p:sldLayoutId id="2147484046" r:id="rId5"/>
    <p:sldLayoutId id="2147484047" r:id="rId6"/>
    <p:sldLayoutId id="2147484048" r:id="rId7"/>
    <p:sldLayoutId id="2147484049" r:id="rId8"/>
    <p:sldLayoutId id="2147484050" r:id="rId9"/>
    <p:sldLayoutId id="2147484051" r:id="rId10"/>
    <p:sldLayoutId id="2147484052" r:id="rId11"/>
  </p:sldLayoutIdLst>
  <p:hf hdr="0" ftr="0" dt="0"/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3-1-2(&#51116;&#51649;%20&#51613;&#47749;&#49436;%20&#47564;&#46308;&#44592;).pptx#-1,4,PowerPoint &#54532;&#47112;&#51232;&#53580;&#51060;&#49496;" TargetMode="External"/><Relationship Id="rId2" Type="http://schemas.openxmlformats.org/officeDocument/2006/relationships/hyperlink" Target="3-1-1(&#50629;&#47924;%20&#51068;&#51221;&#54364;%20&#47564;&#46308;&#44592;).pptx#-1,4,PowerPoint &#54532;&#47112;&#51232;&#53580;&#51060;&#49496;" TargetMode="External"/><Relationship Id="rId1" Type="http://schemas.openxmlformats.org/officeDocument/2006/relationships/slideLayout" Target="../slideLayouts/slideLayout1.xml"/><Relationship Id="rId5" Type="http://schemas.openxmlformats.org/officeDocument/2006/relationships/slide" Target="slide4.xm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타원 38"/>
          <p:cNvSpPr/>
          <p:nvPr/>
        </p:nvSpPr>
        <p:spPr>
          <a:xfrm>
            <a:off x="107504" y="116632"/>
            <a:ext cx="4778619" cy="4608512"/>
          </a:xfrm>
          <a:prstGeom prst="ellipse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모서리가 둥근 직사각형 32"/>
          <p:cNvSpPr/>
          <p:nvPr/>
        </p:nvSpPr>
        <p:spPr bwMode="auto">
          <a:xfrm>
            <a:off x="3874993" y="4537847"/>
            <a:ext cx="540000" cy="540000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pc="-100" smtClean="0">
                <a:effectLst/>
                <a:latin typeface="HY견고딕" pitchFamily="18" charset="-127"/>
                <a:ea typeface="HY견고딕" pitchFamily="18" charset="-127"/>
              </a:rPr>
              <a:t>1</a:t>
            </a:r>
            <a:endParaRPr kumimoji="0" lang="ko-KR" altLang="en-US" spc="-100" dirty="0"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383566" y="1941800"/>
            <a:ext cx="4214810" cy="1631216"/>
          </a:xfrm>
          <a:prstGeom prst="rect">
            <a:avLst/>
          </a:prstGeom>
        </p:spPr>
        <p:txBody>
          <a:bodyPr wrap="square" lIns="72000" rIns="72000" anchor="ctr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kumimoji="0" lang="ko-KR" altLang="en-US" sz="5000" b="1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엑셀의 자동화 서식 만들기</a:t>
            </a:r>
            <a:endParaRPr kumimoji="0" lang="en-US" altLang="ko-KR" sz="5000" b="1" dirty="0" smtClean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8" name="모서리가 둥근 직사각형 17"/>
          <p:cNvSpPr/>
          <p:nvPr/>
        </p:nvSpPr>
        <p:spPr bwMode="auto">
          <a:xfrm>
            <a:off x="2046813" y="980728"/>
            <a:ext cx="900000" cy="90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6000" b="1" spc="-100" smtClean="0">
                <a:solidFill>
                  <a:schemeClr val="tx1"/>
                </a:solidFill>
                <a:effectLst/>
                <a:latin typeface="+mj-ea"/>
                <a:ea typeface="+mj-ea"/>
              </a:rPr>
              <a:t>Ⅲ</a:t>
            </a:r>
            <a:endParaRPr kumimoji="0" lang="ko-KR" altLang="en-US" sz="6000" b="1" spc="-100" dirty="0">
              <a:solidFill>
                <a:schemeClr val="tx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24131" y="4506035"/>
            <a:ext cx="45063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일반 업무를 위한 문서 작성</a:t>
            </a:r>
            <a:endParaRPr lang="ko-KR" altLang="en-US" sz="3200" b="1" spc="-400" dirty="0">
              <a:solidFill>
                <a:schemeClr val="accent5"/>
              </a:solidFill>
              <a:effectLst/>
              <a:latin typeface="+mn-ea"/>
              <a:ea typeface="+mn-ea"/>
            </a:endParaRPr>
          </a:p>
        </p:txBody>
      </p:sp>
      <p:sp>
        <p:nvSpPr>
          <p:cNvPr id="32" name="텍스트 개체 틀 10"/>
          <p:cNvSpPr txBox="1">
            <a:spLocks/>
          </p:cNvSpPr>
          <p:nvPr/>
        </p:nvSpPr>
        <p:spPr>
          <a:xfrm>
            <a:off x="11532" y="6401222"/>
            <a:ext cx="1458220" cy="40011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marL="342900" indent="-342900" algn="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dirty="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ko-KR" altLang="en-US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122~139</a:t>
            </a:r>
            <a:endParaRPr lang="ko-KR" altLang="en-US" dirty="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79913" y="5134682"/>
            <a:ext cx="4213013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01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업무 일정표 만들기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79913" y="5638738"/>
            <a:ext cx="4213013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02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재직 증명서 만들기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79912" y="6142794"/>
            <a:ext cx="4597734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03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개인별 안내장 만들기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136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11560" y="2769354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12763" indent="-512763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안내문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’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시트의 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[D13]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셀을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선택한 후 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데이터</a:t>
            </a:r>
            <a:r>
              <a:rPr kumimoji="0" lang="ko-KR" altLang="en-US" sz="3000" spc="-19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유효성</a:t>
            </a:r>
            <a:r>
              <a:rPr kumimoji="0" lang="en-US" altLang="ko-KR" sz="3000" spc="-70" smtClean="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대화 상자에서 </a:t>
            </a:r>
            <a:r>
              <a:rPr kumimoji="0" lang="en-US" altLang="ko-KR" sz="3000" spc="-7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제한 대상</a:t>
            </a:r>
            <a:r>
              <a:rPr kumimoji="0" lang="en-US" altLang="ko-KR" sz="3000" spc="-7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은 </a:t>
            </a:r>
            <a:r>
              <a:rPr kumimoji="0" lang="en-US" altLang="ko-KR" sz="3000" spc="-7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목록</a:t>
            </a:r>
            <a:r>
              <a:rPr kumimoji="0" lang="en-US" altLang="ko-KR" sz="3000" spc="-70" smtClean="0">
                <a:effectLst/>
                <a:latin typeface="맑은 고딕" pitchFamily="50" charset="-127"/>
                <a:ea typeface="맑은 고딕" pitchFamily="50" charset="-127"/>
              </a:rPr>
              <a:t>‘,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 [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원본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은 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“=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사원번호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”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입력</a:t>
            </a:r>
            <a:endParaRPr kumimoji="0" lang="en-US" altLang="ko-KR" sz="3000" spc="-100" smtClean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사원명부를 이용한 문서 작성하기</a:t>
            </a:r>
            <a:endParaRPr lang="ko-KR" altLang="en-US" sz="2800" b="1">
              <a:effectLst/>
            </a:endParaRPr>
          </a:p>
        </p:txBody>
      </p:sp>
      <p:sp>
        <p:nvSpPr>
          <p:cNvPr id="12" name="순서도: 지연 11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179512" y="142852"/>
            <a:ext cx="543041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개인별 안내장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2000" y="4320528"/>
            <a:ext cx="2700000" cy="2464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92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136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458839" y="4185304"/>
            <a:ext cx="8226321" cy="1980000"/>
          </a:xfrm>
          <a:prstGeom prst="roundRect">
            <a:avLst>
              <a:gd name="adj" fmla="val 5373"/>
            </a:avLst>
          </a:prstGeom>
          <a:solidFill>
            <a:srgbClr val="D4ECE8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182563" indent="-182563">
              <a:lnSpc>
                <a:spcPts val="38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ko-KR" altLang="en-US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이름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([E13]): =VLOOKUP($D$13,</a:t>
            </a:r>
            <a:r>
              <a:rPr lang="ko-KR" altLang="en-US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사원명부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,3,0</a:t>
            </a: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L="182563" indent="-182563">
              <a:lnSpc>
                <a:spcPts val="38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소속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([F13]): =VLOOKUP($D$13,</a:t>
            </a:r>
            <a:r>
              <a:rPr lang="ko-KR" altLang="en-US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사원명부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,4,0</a:t>
            </a: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L="182563" indent="-182563">
              <a:lnSpc>
                <a:spcPts val="38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직급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([G13]): =VLOOKUP($D$13,</a:t>
            </a:r>
            <a:r>
              <a:rPr lang="ko-KR" altLang="en-US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사원명부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,5,0) </a:t>
            </a:r>
            <a:endParaRPr lang="ko-KR" altLang="en-US" sz="2800" spc="-10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사원명부를 이용한 문서 작성하기</a:t>
            </a:r>
            <a:endParaRPr lang="ko-KR" altLang="en-US" sz="2800" b="1">
              <a:effectLst/>
            </a:endParaRPr>
          </a:p>
        </p:txBody>
      </p:sp>
      <p:sp>
        <p:nvSpPr>
          <p:cNvPr id="12" name="순서도: 지연 11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179512" y="142852"/>
            <a:ext cx="543041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개인별 안내장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2769354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❹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[E13:G13]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범위에 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VLOOKUP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함수를 이용하여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이름</a:t>
            </a:r>
            <a:r>
              <a:rPr kumimoji="0" lang="en-US" altLang="ko-KR" sz="300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소속</a:t>
            </a:r>
            <a:r>
              <a:rPr kumimoji="0" lang="en-US" altLang="ko-KR" sz="300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직급 구함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60552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137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11560" y="2769354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 eaLnBrk="0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❺</a:t>
            </a:r>
            <a:r>
              <a:rPr kumimoji="0" lang="ko-KR" altLang="en-US" sz="300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삽입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일러스트레이션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그림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](    )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을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 누른 후 </a:t>
            </a:r>
            <a:r>
              <a:rPr kumimoji="0" lang="en-US" altLang="ko-KR" sz="3000" spc="-21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그림 삽입</a:t>
            </a:r>
            <a:r>
              <a:rPr kumimoji="0" lang="en-US" altLang="ko-KR" sz="3000" spc="-21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대화 상자에서 ‘코엑스</a:t>
            </a:r>
            <a:r>
              <a:rPr kumimoji="0" lang="en-US" altLang="ko-KR" sz="3000" spc="-210">
                <a:effectLst/>
                <a:latin typeface="맑은 고딕" pitchFamily="50" charset="-127"/>
                <a:ea typeface="맑은 고딕" pitchFamily="50" charset="-127"/>
              </a:rPr>
              <a:t>.jpg</a:t>
            </a:r>
            <a:r>
              <a:rPr kumimoji="0" lang="en-US" altLang="ko-KR" sz="3000" spc="-210" smtClean="0">
                <a:effectLst/>
                <a:latin typeface="맑은 고딕" pitchFamily="50" charset="-127"/>
                <a:ea typeface="맑은 고딕" pitchFamily="50" charset="-127"/>
              </a:rPr>
              <a:t>’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 선택</a:t>
            </a:r>
            <a:endParaRPr kumimoji="0" lang="en-US" altLang="ko-KR" sz="3000" spc="-21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543041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개인별 안내장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사원명부를 이용한 문서 작성하기</a:t>
            </a:r>
            <a:endParaRPr lang="ko-KR" altLang="en-US" sz="2800" b="1">
              <a:effectLst/>
            </a:endParaRPr>
          </a:p>
        </p:txBody>
      </p:sp>
      <p:sp>
        <p:nvSpPr>
          <p:cNvPr id="18" name="순서도: 지연 17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8080" y="2747394"/>
            <a:ext cx="360000" cy="586047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728841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137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543041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개인별 안내장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사원명부를 이용한 문서 작성하기</a:t>
            </a:r>
            <a:endParaRPr lang="ko-KR" altLang="en-US" sz="2800" b="1">
              <a:effectLst/>
            </a:endParaRPr>
          </a:p>
        </p:txBody>
      </p:sp>
      <p:sp>
        <p:nvSpPr>
          <p:cNvPr id="18" name="순서도: 지연 17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096" y="2852936"/>
            <a:ext cx="3420000" cy="2852146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4488" y="2852931"/>
            <a:ext cx="5040000" cy="3372507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227657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137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11560" y="2769354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 eaLnBrk="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❻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50" smtClean="0">
                <a:effectLst/>
                <a:latin typeface="맑은 고딕" pitchFamily="50" charset="-127"/>
                <a:ea typeface="맑은 고딕" pitchFamily="50" charset="-127"/>
              </a:rPr>
              <a:t>1</a:t>
            </a:r>
            <a:r>
              <a:rPr kumimoji="0" lang="ko-KR" altLang="en-US" sz="3000" spc="-50">
                <a:effectLst/>
                <a:latin typeface="맑은 고딕" pitchFamily="50" charset="-127"/>
                <a:ea typeface="맑은 고딕" pitchFamily="50" charset="-127"/>
              </a:rPr>
              <a:t>행의 임의의 셀을 선택한 후 </a:t>
            </a:r>
            <a:r>
              <a:rPr kumimoji="0" lang="en-US" altLang="ko-KR" sz="3000" spc="-5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50">
                <a:effectLst/>
                <a:latin typeface="맑은 고딕" pitchFamily="50" charset="-127"/>
                <a:ea typeface="맑은 고딕" pitchFamily="50" charset="-127"/>
              </a:rPr>
              <a:t>보기</a:t>
            </a:r>
            <a:r>
              <a:rPr kumimoji="0" lang="en-US" altLang="ko-KR" sz="3000" spc="-5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5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5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50">
                <a:effectLst/>
                <a:latin typeface="맑은 고딕" pitchFamily="50" charset="-127"/>
                <a:ea typeface="맑은 고딕" pitchFamily="50" charset="-127"/>
              </a:rPr>
              <a:t>창</a:t>
            </a:r>
            <a:r>
              <a:rPr kumimoji="0" lang="en-US" altLang="ko-KR" sz="3000" spc="-5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6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6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틀 고정</a:t>
            </a:r>
            <a:r>
              <a:rPr kumimoji="0" lang="en-US" altLang="ko-KR" sz="3000" spc="-60" smtClean="0">
                <a:effectLst/>
                <a:latin typeface="맑은 고딕" pitchFamily="50" charset="-127"/>
                <a:ea typeface="맑은 고딕" pitchFamily="50" charset="-127"/>
              </a:rPr>
              <a:t>](    )-[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틀 고정</a:t>
            </a:r>
            <a:r>
              <a:rPr kumimoji="0" lang="en-US" altLang="ko-KR" sz="3000" spc="-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메뉴를 선택하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여 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1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행 고정</a:t>
            </a:r>
            <a:endParaRPr kumimoji="0" lang="en-US" altLang="ko-KR" sz="3000" spc="-9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사원명부를 이용한 문서 작성하기</a:t>
            </a:r>
            <a:endParaRPr lang="ko-KR" altLang="en-US" sz="2800" b="1">
              <a:effectLst/>
            </a:endParaRPr>
          </a:p>
        </p:txBody>
      </p:sp>
      <p:sp>
        <p:nvSpPr>
          <p:cNvPr id="10" name="순서도: 지연 9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543041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개인별 안내장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336" y="3303273"/>
            <a:ext cx="360000" cy="547826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2000" y="4509112"/>
            <a:ext cx="3960000" cy="1782562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327743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137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ko-KR" altLang="en-US" sz="2800" b="1" spc="-110">
                <a:effectLst/>
              </a:rPr>
              <a:t>매크로를 이용한 인쇄 버튼과 메일 머지 </a:t>
            </a:r>
            <a:r>
              <a:rPr lang="ko-KR" altLang="en-US" sz="2800" b="1" spc="-110" smtClean="0">
                <a:effectLst/>
              </a:rPr>
              <a:t>만들기</a:t>
            </a:r>
            <a:endParaRPr lang="ko-KR" altLang="en-US" sz="2800" b="1" spc="-110">
              <a:effectLst/>
            </a:endParaRPr>
          </a:p>
        </p:txBody>
      </p:sp>
      <p:sp>
        <p:nvSpPr>
          <p:cNvPr id="15" name="순서도: 지연 14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179512" y="142852"/>
            <a:ext cx="543041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개인별 안내장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11560" y="2769354"/>
            <a:ext cx="7848872" cy="107388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70" smtClean="0">
                <a:effectLst/>
                <a:latin typeface="맑은 고딕" pitchFamily="50" charset="-127"/>
                <a:ea typeface="맑은 고딕" pitchFamily="50" charset="-127"/>
              </a:rPr>
              <a:t>‘Visual Basic Editor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를 이용하여 모듈 시트에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 내용 입력</a:t>
            </a:r>
            <a:endParaRPr kumimoji="0" lang="en-US" altLang="ko-KR" sz="3000" spc="-21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2000" y="4047768"/>
            <a:ext cx="5400000" cy="2610721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572699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137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ko-KR" altLang="en-US" sz="2800" b="1" spc="-110">
                <a:effectLst/>
              </a:rPr>
              <a:t>매크로를 이용한 인쇄 버튼과 메일 머지 </a:t>
            </a:r>
            <a:r>
              <a:rPr lang="ko-KR" altLang="en-US" sz="2800" b="1" spc="-110" smtClean="0">
                <a:effectLst/>
              </a:rPr>
              <a:t>만들기</a:t>
            </a:r>
            <a:endParaRPr lang="ko-KR" altLang="en-US" sz="2800" b="1" spc="-110">
              <a:effectLst/>
            </a:endParaRPr>
          </a:p>
        </p:txBody>
      </p:sp>
      <p:sp>
        <p:nvSpPr>
          <p:cNvPr id="15" name="순서도: 지연 14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179512" y="142852"/>
            <a:ext cx="543041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개인별 안내장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11560" y="2769354"/>
            <a:ext cx="7848872" cy="107388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70" smtClean="0">
                <a:effectLst/>
                <a:latin typeface="맑은 고딕" pitchFamily="50" charset="-127"/>
                <a:ea typeface="맑은 고딕" pitchFamily="50" charset="-127"/>
              </a:rPr>
              <a:t>‘Visual Basic Editor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를 이용하여 모듈 시트에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 내용 입력</a:t>
            </a:r>
            <a:endParaRPr kumimoji="0" lang="en-US" altLang="ko-KR" sz="3000" spc="-21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522736" y="3933336"/>
            <a:ext cx="8100000" cy="2520000"/>
          </a:xfrm>
          <a:prstGeom prst="roundRect">
            <a:avLst>
              <a:gd name="adj" fmla="val 3815"/>
            </a:avLst>
          </a:prstGeom>
          <a:solidFill>
            <a:srgbClr val="D4ECE8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182563" indent="-182563">
              <a:lnSpc>
                <a:spcPts val="38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altLang="ko-KR" sz="2600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‘</a:t>
            </a:r>
            <a:r>
              <a:rPr lang="ko-KR" altLang="en-US" sz="2600" spc="-15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선택사번’이 비어있는 경우에는 </a:t>
            </a:r>
            <a:r>
              <a:rPr lang="en-US" altLang="ko-KR" sz="2600" spc="-15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MsgBox</a:t>
            </a:r>
            <a:r>
              <a:rPr lang="ko-KR" altLang="en-US" sz="2600" spc="-15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의 “안내문을 인</a:t>
            </a:r>
            <a:r>
              <a:rPr lang="ko-KR" altLang="en-US" sz="2600" spc="-8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쇄할 사원번호를 먼저 선택하고 다시 실행하십시오</a:t>
            </a:r>
            <a:r>
              <a:rPr lang="en-US" altLang="ko-KR" sz="2600" spc="-8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.”</a:t>
            </a:r>
            <a:r>
              <a:rPr lang="ko-KR" altLang="en-US" sz="2600" spc="-8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가</a:t>
            </a:r>
            <a:r>
              <a:rPr lang="ko-KR" altLang="en-US" sz="26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나타난다</a:t>
            </a:r>
            <a:r>
              <a:rPr lang="en-US" altLang="ko-KR" sz="26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marL="182563" indent="-182563" eaLnBrk="0" hangingPunct="0">
              <a:lnSpc>
                <a:spcPts val="38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altLang="ko-KR" sz="2600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‘</a:t>
            </a:r>
            <a:r>
              <a:rPr lang="ko-KR" altLang="en-US" sz="2600" spc="-15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선택사번’을 선택한 경우에는 ‘</a:t>
            </a:r>
            <a:r>
              <a:rPr lang="en-US" altLang="ko-KR" sz="2600" spc="-15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Worksheets(“</a:t>
            </a:r>
            <a:r>
              <a:rPr lang="ko-KR" altLang="en-US" sz="2600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안내문</a:t>
            </a:r>
            <a:r>
              <a:rPr lang="en-US" altLang="ko-KR" sz="2600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”).Print</a:t>
            </a:r>
            <a:r>
              <a:rPr lang="en-US" altLang="ko-KR" sz="26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26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2600" spc="-1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Preview</a:t>
            </a:r>
            <a:r>
              <a:rPr lang="en-US" altLang="ko-KR" sz="2600" spc="-14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’</a:t>
            </a:r>
            <a:r>
              <a:rPr lang="ko-KR" altLang="en-US" sz="2600" spc="-14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가 실행되어 프린터로 안내문을 인쇄할 수 있다</a:t>
            </a:r>
            <a:r>
              <a:rPr lang="en-US" altLang="ko-KR" sz="2600" spc="-14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en-US" altLang="ko-KR" sz="26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ko-KR" altLang="en-US" sz="2600" spc="-10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69895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138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ko-KR" altLang="en-US" sz="2800" b="1" spc="-110">
                <a:effectLst/>
              </a:rPr>
              <a:t>매크로를 이용한 인쇄 버튼과 메일 머지 </a:t>
            </a:r>
            <a:r>
              <a:rPr lang="ko-KR" altLang="en-US" sz="2800" b="1" spc="-110" smtClean="0">
                <a:effectLst/>
              </a:rPr>
              <a:t>만들기</a:t>
            </a:r>
            <a:endParaRPr lang="ko-KR" altLang="en-US" sz="2800" b="1" spc="-110">
              <a:effectLst/>
            </a:endParaRPr>
          </a:p>
        </p:txBody>
      </p:sp>
      <p:sp>
        <p:nvSpPr>
          <p:cNvPr id="15" name="순서도: 지연 14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179512" y="142852"/>
            <a:ext cx="543041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개인별 안내장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769354"/>
            <a:ext cx="7848872" cy="60529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개인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교육 안내문 인쇄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’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버튼과 매크로 지정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2000" y="3437000"/>
            <a:ext cx="3060000" cy="3151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288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138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ko-KR" altLang="en-US" sz="2800" b="1" spc="-110">
                <a:effectLst/>
              </a:rPr>
              <a:t>매크로를 이용한 인쇄 버튼과 메일 머지 </a:t>
            </a:r>
            <a:r>
              <a:rPr lang="ko-KR" altLang="en-US" sz="2800" b="1" spc="-110" smtClean="0">
                <a:effectLst/>
              </a:rPr>
              <a:t>만들기</a:t>
            </a:r>
            <a:endParaRPr lang="ko-KR" altLang="en-US" sz="2800" b="1" spc="-110">
              <a:effectLst/>
            </a:endParaRPr>
          </a:p>
        </p:txBody>
      </p:sp>
      <p:sp>
        <p:nvSpPr>
          <p:cNvPr id="15" name="순서도: 지연 14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179512" y="142852"/>
            <a:ext cx="543041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개인별 안내장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2769354"/>
            <a:ext cx="7848872" cy="107388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12763" indent="-512763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개인 교육 안내문 인쇄’ 버튼을 누르고 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인쇄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미리 보기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탭에서 출력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화면 확인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61726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138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ko-KR" altLang="en-US" sz="2800" b="1" spc="-110">
                <a:effectLst/>
              </a:rPr>
              <a:t>매크로를 이용한 인쇄 버튼과 메일 머지 </a:t>
            </a:r>
            <a:r>
              <a:rPr lang="ko-KR" altLang="en-US" sz="2800" b="1" spc="-110" smtClean="0">
                <a:effectLst/>
              </a:rPr>
              <a:t>만들기</a:t>
            </a:r>
            <a:endParaRPr lang="ko-KR" altLang="en-US" sz="2800" b="1" spc="-110">
              <a:effectLst/>
            </a:endParaRPr>
          </a:p>
        </p:txBody>
      </p:sp>
      <p:sp>
        <p:nvSpPr>
          <p:cNvPr id="15" name="순서도: 지연 14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179512" y="142852"/>
            <a:ext cx="543041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개인별 안내장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2000" y="2715878"/>
            <a:ext cx="5760000" cy="4007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988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hlinkClick r:id="rId2" action="ppaction://hlinkpres?slideindex=4&amp;slidetitle=PowerPoint 프레젠테이션"/>
          </p:cNvPr>
          <p:cNvSpPr txBox="1"/>
          <p:nvPr/>
        </p:nvSpPr>
        <p:spPr>
          <a:xfrm>
            <a:off x="2952440" y="2267728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업무 일정표 만들기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30" name="TextBox 29">
            <a:hlinkClick r:id="rId3" action="ppaction://hlinkpres?slideindex=4&amp;slidetitle=PowerPoint 프레젠테이션"/>
          </p:cNvPr>
          <p:cNvSpPr txBox="1"/>
          <p:nvPr/>
        </p:nvSpPr>
        <p:spPr>
          <a:xfrm>
            <a:off x="2952440" y="3247397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</a:rPr>
              <a:t>재직 증명서 만들기</a:t>
            </a:r>
            <a:endParaRPr lang="ko-KR" altLang="en-US" b="1" dirty="0">
              <a:effectLst/>
              <a:latin typeface="+mn-ea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모서리가 둥근 직사각형 14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목차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2952439" y="1283317"/>
            <a:ext cx="558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학습목표를 알아보자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553" y="2267728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01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9553" y="3247397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02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9552" y="1283317"/>
            <a:ext cx="234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학습목표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0" name="TextBox 9">
            <a:hlinkClick r:id="rId5" action="ppaction://hlinksldjump"/>
          </p:cNvPr>
          <p:cNvSpPr txBox="1"/>
          <p:nvPr/>
        </p:nvSpPr>
        <p:spPr>
          <a:xfrm>
            <a:off x="2952440" y="4236202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</a:rPr>
              <a:t>개인별 안내장 만들기</a:t>
            </a:r>
            <a:endParaRPr lang="ko-KR" altLang="en-US" b="1" dirty="0">
              <a:effectLst/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9553" y="4236202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03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6517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2051720" y="268583"/>
            <a:ext cx="1428596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메일 머지</a:t>
            </a:r>
            <a:endParaRPr kumimoji="0" lang="ko-KR" altLang="en-US" sz="2400" b="1" i="0" strike="noStrike" kern="1200" cap="none" spc="-15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07505" y="244982"/>
            <a:ext cx="1872207" cy="5151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  <a:latin typeface="+mj-ea"/>
                <a:ea typeface="+mj-ea"/>
              </a:rPr>
              <a:t>더 알아보기</a:t>
            </a:r>
            <a:endParaRPr lang="ko-KR" altLang="en-US" sz="2400" b="1" dirty="0">
              <a:effectLst/>
              <a:latin typeface="+mj-ea"/>
              <a:ea typeface="+mj-ea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440112" y="1197312"/>
            <a:ext cx="8280000" cy="4140000"/>
          </a:xfrm>
          <a:prstGeom prst="roundRect">
            <a:avLst>
              <a:gd name="adj" fmla="val 3074"/>
            </a:avLst>
          </a:prstGeom>
          <a:solidFill>
            <a:srgbClr val="DFEEC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ts val="4000"/>
              </a:lnSpc>
              <a:spcBef>
                <a:spcPts val="0"/>
              </a:spcBef>
            </a:pPr>
            <a:r>
              <a:rPr lang="ko-KR" altLang="en-US" sz="3000" spc="-170" smtClean="0">
                <a:solidFill>
                  <a:schemeClr val="tx1"/>
                </a:solidFill>
                <a:effectLst/>
              </a:rPr>
              <a:t>동일한 </a:t>
            </a:r>
            <a:r>
              <a:rPr lang="ko-KR" altLang="en-US" sz="3000" spc="-170">
                <a:solidFill>
                  <a:schemeClr val="tx1"/>
                </a:solidFill>
                <a:effectLst/>
              </a:rPr>
              <a:t>내용의 편지를 이름이나 주소 등 받는 사람에</a:t>
            </a:r>
            <a:r>
              <a:rPr lang="ko-KR" altLang="en-US" sz="3000" spc="-120">
                <a:solidFill>
                  <a:schemeClr val="tx1"/>
                </a:solidFill>
                <a:effectLst/>
              </a:rPr>
              <a:t> </a:t>
            </a:r>
            <a:r>
              <a:rPr lang="ko-KR" altLang="en-US" sz="3000" spc="-110">
                <a:solidFill>
                  <a:schemeClr val="tx1"/>
                </a:solidFill>
                <a:effectLst/>
              </a:rPr>
              <a:t>대한 정보만 다른 여러 명에게 보낼 경우</a:t>
            </a:r>
            <a:r>
              <a:rPr lang="en-US" altLang="ko-KR" sz="3000" spc="-110">
                <a:solidFill>
                  <a:schemeClr val="tx1"/>
                </a:solidFill>
                <a:effectLst/>
              </a:rPr>
              <a:t>, </a:t>
            </a:r>
            <a:r>
              <a:rPr lang="ko-KR" altLang="en-US" sz="3000" spc="-110">
                <a:solidFill>
                  <a:schemeClr val="tx1"/>
                </a:solidFill>
                <a:effectLst/>
              </a:rPr>
              <a:t>매번 같은</a:t>
            </a:r>
            <a:r>
              <a:rPr lang="ko-KR" altLang="en-US" sz="3000" spc="-120">
                <a:solidFill>
                  <a:schemeClr val="tx1"/>
                </a:solidFill>
                <a:effectLst/>
              </a:rPr>
              <a:t> </a:t>
            </a:r>
            <a:r>
              <a:rPr lang="ko-KR" altLang="en-US" sz="3000" spc="-170">
                <a:solidFill>
                  <a:schemeClr val="tx1"/>
                </a:solidFill>
                <a:effectLst/>
              </a:rPr>
              <a:t>내용을 반복해서 쓰지 않고 내용은 한 번만 작성하고</a:t>
            </a:r>
            <a:r>
              <a:rPr lang="ko-KR" altLang="en-US" sz="3000" spc="-120">
                <a:solidFill>
                  <a:schemeClr val="tx1"/>
                </a:solidFill>
                <a:effectLst/>
              </a:rPr>
              <a:t> </a:t>
            </a:r>
            <a:r>
              <a:rPr lang="ko-KR" altLang="en-US" sz="3000" spc="-130">
                <a:solidFill>
                  <a:schemeClr val="tx1"/>
                </a:solidFill>
                <a:effectLst/>
              </a:rPr>
              <a:t>수신자에 대한 정보를 담고 있는 데이터베이스로부</a:t>
            </a:r>
            <a:r>
              <a:rPr lang="ko-KR" altLang="en-US" sz="3000" spc="-170">
                <a:solidFill>
                  <a:schemeClr val="tx1"/>
                </a:solidFill>
                <a:effectLst/>
              </a:rPr>
              <a:t>터 개인의 정보를 이용하여 동시에 여러 장의 편지를</a:t>
            </a:r>
            <a:r>
              <a:rPr lang="ko-KR" altLang="en-US" sz="3000" spc="-120">
                <a:solidFill>
                  <a:schemeClr val="tx1"/>
                </a:solidFill>
                <a:effectLst/>
              </a:rPr>
              <a:t> </a:t>
            </a:r>
            <a:r>
              <a:rPr lang="ko-KR" altLang="en-US" sz="3000" spc="-150">
                <a:solidFill>
                  <a:schemeClr val="tx1"/>
                </a:solidFill>
                <a:effectLst/>
              </a:rPr>
              <a:t>인쇄하거나 컴퓨터 또는 팩스로 발송하는 기능을 말</a:t>
            </a:r>
            <a:r>
              <a:rPr lang="ko-KR" altLang="en-US" sz="3000" spc="-120">
                <a:solidFill>
                  <a:schemeClr val="tx1"/>
                </a:solidFill>
                <a:effectLst/>
              </a:rPr>
              <a:t>한다</a:t>
            </a:r>
            <a:r>
              <a:rPr lang="en-US" altLang="ko-KR" sz="3000" spc="-120">
                <a:solidFill>
                  <a:schemeClr val="tx1"/>
                </a:solidFill>
                <a:effectLst/>
              </a:rPr>
              <a:t>.</a:t>
            </a:r>
            <a:endParaRPr lang="ko-KR" altLang="en-US" sz="3000" spc="-120">
              <a:solidFill>
                <a:schemeClr val="tx1"/>
              </a:solidFill>
              <a:effectLst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138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06948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>
          <a:xfrm>
            <a:off x="0" y="0"/>
            <a:ext cx="3286116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텍스트 개체 틀 7"/>
          <p:cNvSpPr txBox="1">
            <a:spLocks/>
          </p:cNvSpPr>
          <p:nvPr/>
        </p:nvSpPr>
        <p:spPr>
          <a:xfrm>
            <a:off x="4143372" y="1357298"/>
            <a:ext cx="135732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14338" marR="0" lvl="0" indent="-414338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4000" b="0" i="0" u="none" strike="noStrike" kern="1200" cap="none" spc="-15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1-1</a:t>
            </a: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3429000"/>
            <a:ext cx="3312368" cy="18002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>
              <a:buClr>
                <a:schemeClr val="accent1"/>
              </a:buClr>
              <a:buNone/>
            </a:pPr>
            <a:endParaRPr kumimoji="0" lang="en-US" altLang="ko-KR" sz="2400" spc="-7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63888" y="2006838"/>
            <a:ext cx="5328592" cy="28623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단원이 </a:t>
            </a:r>
            <a:endParaRPr lang="en-US" altLang="ko-KR" sz="7200" b="1" dirty="0" smtClean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끝났습니다</a:t>
            </a:r>
            <a:r>
              <a:rPr lang="en-US" altLang="ko-KR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7200" b="1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학습 목표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710575" y="12687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24" name="텍스트 개체 틀 42"/>
          <p:cNvSpPr txBox="1">
            <a:spLocks/>
          </p:cNvSpPr>
          <p:nvPr/>
        </p:nvSpPr>
        <p:spPr>
          <a:xfrm>
            <a:off x="1160192" y="1370735"/>
            <a:ext cx="6840000" cy="1416050"/>
          </a:xfrm>
          <a:prstGeom prst="rect">
            <a:avLst/>
          </a:prstGeom>
        </p:spPr>
        <p:txBody>
          <a:bodyPr lIns="36000" rIns="36000" anchor="ctr"/>
          <a:lstStyle/>
          <a:p>
            <a:r>
              <a:rPr lang="ko-KR" altLang="en-US" b="1" spc="-100" smtClean="0">
                <a:effectLst/>
                <a:latin typeface="맑은 고딕" pitchFamily="50" charset="-127"/>
                <a:ea typeface="맑은 고딕" pitchFamily="50" charset="-127"/>
              </a:rPr>
              <a:t>일반 업무에 관련된 문서를</a:t>
            </a:r>
            <a:r>
              <a:rPr lang="ko-KR" altLang="en-US" b="1" spc="-160" smtClean="0">
                <a:effectLst/>
                <a:latin typeface="맑은 고딕" pitchFamily="50" charset="-127"/>
                <a:ea typeface="맑은 고딕" pitchFamily="50" charset="-127"/>
              </a:rPr>
              <a:t> 설명</a:t>
            </a:r>
            <a:r>
              <a:rPr lang="ko-KR" altLang="en-US" b="1" spc="-210" smtClean="0">
                <a:effectLst/>
                <a:latin typeface="맑은 고딕" pitchFamily="50" charset="-127"/>
                <a:ea typeface="맑은 고딕" pitchFamily="50" charset="-127"/>
              </a:rPr>
              <a:t>할 </a:t>
            </a:r>
            <a:r>
              <a:rPr lang="ko-KR" altLang="en-US" b="1" spc="-280" smtClean="0">
                <a:effectLst/>
                <a:latin typeface="맑은 고딕" pitchFamily="50" charset="-127"/>
                <a:ea typeface="맑은 고딕" pitchFamily="50" charset="-127"/>
              </a:rPr>
              <a:t>수 있다</a:t>
            </a:r>
            <a:r>
              <a:rPr lang="en-US" altLang="ko-KR" b="1" spc="-28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en-US" altLang="ko-KR" b="1" spc="-28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710575" y="30689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0" name="텍스트 개체 틀 42"/>
          <p:cNvSpPr txBox="1">
            <a:spLocks/>
          </p:cNvSpPr>
          <p:nvPr/>
        </p:nvSpPr>
        <p:spPr>
          <a:xfrm>
            <a:off x="1160192" y="31709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110" smtClean="0">
                <a:effectLst/>
                <a:latin typeface="맑은 고딕" pitchFamily="50" charset="-127"/>
                <a:ea typeface="맑은 고딕" pitchFamily="50" charset="-127"/>
              </a:rPr>
              <a:t>일반 업무에 관련된 문서의 구성 요소를 설명</a:t>
            </a:r>
            <a:r>
              <a:rPr lang="ko-KR" altLang="en-US" b="1" spc="-170" smtClean="0">
                <a:effectLst/>
                <a:latin typeface="맑은 고딕" pitchFamily="50" charset="-127"/>
                <a:ea typeface="맑은 고딕" pitchFamily="50" charset="-127"/>
              </a:rPr>
              <a:t>할 수 </a:t>
            </a:r>
            <a:r>
              <a:rPr lang="ko-KR" altLang="en-US" b="1" smtClean="0">
                <a:effectLst/>
                <a:latin typeface="맑은 고딕" pitchFamily="50" charset="-127"/>
                <a:ea typeface="맑은 고딕" pitchFamily="50" charset="-127"/>
              </a:rPr>
              <a:t>있다</a:t>
            </a:r>
            <a:r>
              <a:rPr lang="en-US" altLang="ko-KR" b="1" dirty="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710575" y="48691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2" name="텍스트 개체 틀 42"/>
          <p:cNvSpPr txBox="1">
            <a:spLocks/>
          </p:cNvSpPr>
          <p:nvPr/>
        </p:nvSpPr>
        <p:spPr>
          <a:xfrm>
            <a:off x="1160192" y="49711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110" smtClean="0">
                <a:effectLst/>
                <a:latin typeface="맑은 고딕" pitchFamily="50" charset="-127"/>
                <a:ea typeface="맑은 고딕" pitchFamily="50" charset="-127"/>
              </a:rPr>
              <a:t>일반 업무에 관련된 문서를 작성할 </a:t>
            </a:r>
            <a:r>
              <a:rPr lang="ko-KR" altLang="en-US" b="1" spc="-170" smtClean="0">
                <a:effectLst/>
                <a:latin typeface="맑은 고딕" pitchFamily="50" charset="-127"/>
                <a:ea typeface="맑은 고딕" pitchFamily="50" charset="-127"/>
              </a:rPr>
              <a:t>수 </a:t>
            </a:r>
            <a:r>
              <a:rPr lang="ko-KR" altLang="en-US" b="1" smtClean="0">
                <a:effectLst/>
                <a:latin typeface="맑은 고딕" pitchFamily="50" charset="-127"/>
                <a:ea typeface="맑은 고딕" pitchFamily="50" charset="-127"/>
              </a:rPr>
              <a:t>있다</a:t>
            </a:r>
            <a:r>
              <a:rPr lang="en-US" altLang="ko-KR" b="1" dirty="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1772816"/>
            <a:ext cx="7848872" cy="332398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240">
                <a:effectLst/>
                <a:latin typeface="맑은 고딕" pitchFamily="50" charset="-127"/>
                <a:ea typeface="맑은 고딕" pitchFamily="50" charset="-127"/>
              </a:rPr>
              <a:t>행사나 일정 등을 </a:t>
            </a:r>
            <a:r>
              <a:rPr kumimoji="0" lang="ko-KR" altLang="en-US" sz="3000" spc="-240">
                <a:effectLst/>
                <a:latin typeface="맑은 고딕" pitchFamily="50" charset="-127"/>
                <a:ea typeface="맑은 고딕" pitchFamily="50" charset="-127"/>
              </a:rPr>
              <a:t>공지하는 </a:t>
            </a:r>
            <a:r>
              <a:rPr kumimoji="0" lang="ko-KR" altLang="en-US" sz="3000" spc="-240" smtClean="0">
                <a:effectLst/>
                <a:latin typeface="맑은 고딕" pitchFamily="50" charset="-127"/>
                <a:ea typeface="맑은 고딕" pitchFamily="50" charset="-127"/>
              </a:rPr>
              <a:t>안내문      주로 워드</a:t>
            </a:r>
            <a:r>
              <a:rPr kumimoji="0" lang="en-US" altLang="ko-KR" sz="3000" spc="-240" smtClean="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한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글 프로그램을 이용하여 작성</a:t>
            </a:r>
            <a:endParaRPr kumimoji="0" lang="en-US" altLang="ko-KR" sz="3000" spc="-10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엑셀에서도 이미지를 삽입하고 편집할 수 있음</a:t>
            </a:r>
            <a:endParaRPr kumimoji="0" lang="en-US" altLang="ko-KR" sz="3000" spc="-14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메일 머지 기능을 이용하여 특정 부분이 자동으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로 바뀌도록 안내문을 만들고 출력하여 배부할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 수 있음</a:t>
            </a:r>
            <a:endParaRPr kumimoji="0" lang="en-US" altLang="ko-KR" sz="3000" spc="-100" smtClean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543041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개인별 안내장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135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2" name="그룹 23"/>
          <p:cNvGrpSpPr/>
          <p:nvPr/>
        </p:nvGrpSpPr>
        <p:grpSpPr>
          <a:xfrm>
            <a:off x="683568" y="1124744"/>
            <a:ext cx="2879838" cy="553998"/>
            <a:chOff x="755388" y="1700808"/>
            <a:chExt cx="2879838" cy="553998"/>
          </a:xfrm>
        </p:grpSpPr>
        <p:sp>
          <p:nvSpPr>
            <p:cNvPr id="13" name="TextBox 12"/>
            <p:cNvSpPr txBox="1"/>
            <p:nvPr/>
          </p:nvSpPr>
          <p:spPr>
            <a:xfrm>
              <a:off x="1007584" y="1700808"/>
              <a:ext cx="2627642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개인</a:t>
              </a:r>
              <a:r>
                <a:rPr lang="ko-KR" altLang="en-US" sz="3000" b="1">
                  <a:latin typeface="맑은 고딕" panose="020B0503020000020004" pitchFamily="50" charset="-127"/>
                  <a:ea typeface="맑은 고딕" panose="020B0503020000020004" pitchFamily="50" charset="-127"/>
                </a:rPr>
                <a:t>별</a:t>
              </a:r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 안내장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4" name="모서리가 둥근 직사각형 13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  <p:sp>
        <p:nvSpPr>
          <p:cNvPr id="9" name="줄무늬가 있는 오른쪽 화살표 8"/>
          <p:cNvSpPr/>
          <p:nvPr/>
        </p:nvSpPr>
        <p:spPr>
          <a:xfrm>
            <a:off x="6273009" y="1871719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979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135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" name="모서리가 둥근 직사각형 5"/>
          <p:cNvSpPr/>
          <p:nvPr/>
        </p:nvSpPr>
        <p:spPr>
          <a:xfrm>
            <a:off x="179512" y="142852"/>
            <a:ext cx="543041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개인별 안내장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000" y="1124744"/>
            <a:ext cx="7560000" cy="542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13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관련 기능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135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1719096"/>
            <a:ext cx="7848872" cy="317009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47675" indent="-447675">
              <a:lnSpc>
                <a:spcPts val="3800"/>
              </a:lnSpc>
              <a:spcBef>
                <a:spcPts val="0"/>
              </a:spcBef>
            </a:pPr>
            <a:r>
              <a:rPr kumimoji="0" lang="ko-KR" altLang="en-US" sz="2800" spc="-10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20" smtClean="0">
                <a:effectLst/>
                <a:latin typeface="맑은 고딕" pitchFamily="50" charset="-127"/>
                <a:ea typeface="맑은 고딕" pitchFamily="50" charset="-127"/>
              </a:rPr>
              <a:t>엑셀의 워드프로세서 기능을 이용하여 문서를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 작성한다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. </a:t>
            </a:r>
            <a:endParaRPr kumimoji="0" lang="en-US" altLang="ko-KR" sz="2800" spc="-10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430213" indent="-430213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8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r>
              <a:rPr kumimoji="0" lang="ko-KR" altLang="en-US" sz="2800" spc="-18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200" smtClean="0">
                <a:effectLst/>
                <a:latin typeface="맑은 고딕" pitchFamily="50" charset="-127"/>
                <a:ea typeface="맑은 고딕" pitchFamily="50" charset="-127"/>
              </a:rPr>
              <a:t>함수를 </a:t>
            </a:r>
            <a:r>
              <a:rPr kumimoji="0" lang="ko-KR" altLang="en-US" sz="2800" spc="-200">
                <a:effectLst/>
                <a:latin typeface="맑은 고딕" pitchFamily="50" charset="-127"/>
                <a:ea typeface="맑은 고딕" pitchFamily="50" charset="-127"/>
              </a:rPr>
              <a:t>이용하여 </a:t>
            </a:r>
            <a:r>
              <a:rPr kumimoji="0" lang="ko-KR" altLang="en-US" sz="2800" spc="-200" smtClean="0">
                <a:effectLst/>
                <a:latin typeface="맑은 고딕" pitchFamily="50" charset="-127"/>
                <a:ea typeface="맑은 고딕" pitchFamily="50" charset="-127"/>
              </a:rPr>
              <a:t>안내문의 각 항목의 값을 </a:t>
            </a:r>
            <a:r>
              <a:rPr kumimoji="0" lang="ko-KR" altLang="en-US" sz="2800" spc="-200">
                <a:effectLst/>
                <a:latin typeface="맑은 고딕" pitchFamily="50" charset="-127"/>
                <a:ea typeface="맑은 고딕" pitchFamily="50" charset="-127"/>
              </a:rPr>
              <a:t>구한다</a:t>
            </a:r>
            <a:r>
              <a:rPr kumimoji="0" lang="en-US" altLang="ko-KR" sz="2800" spc="-20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r>
              <a:rPr kumimoji="0" lang="en-US" altLang="ko-KR" sz="2800" spc="-180">
                <a:effectLst/>
                <a:latin typeface="맑은 고딕" pitchFamily="50" charset="-127"/>
                <a:ea typeface="맑은 고딕" pitchFamily="50" charset="-127"/>
              </a:rPr>
              <a:t> </a:t>
            </a:r>
          </a:p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   •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조회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및 참조 함수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VLOOKUP</a:t>
            </a:r>
          </a:p>
          <a:p>
            <a:pPr marL="430213" indent="-430213" eaLnBrk="0">
              <a:lnSpc>
                <a:spcPts val="3800"/>
              </a:lnSpc>
              <a:spcBef>
                <a:spcPts val="0"/>
              </a:spcBef>
            </a:pPr>
            <a:r>
              <a:rPr kumimoji="0" lang="ko-KR" altLang="en-US" sz="2800" spc="-10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틀 고정을 이용하여 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1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행을 고정시킨다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. </a:t>
            </a:r>
            <a:endParaRPr kumimoji="0" lang="en-US" altLang="ko-KR" sz="2800" spc="-10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466725" indent="-466725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8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❹</a:t>
            </a:r>
            <a:r>
              <a:rPr kumimoji="0" lang="ko-KR" altLang="en-US" sz="2800" spc="-18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간단한 매크로를 통하여 안내문을 출력한다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kumimoji="0" lang="en-US" altLang="ko-KR" sz="28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179512" y="142852"/>
            <a:ext cx="543041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개인별 안내장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5441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9669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조건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136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1719096"/>
            <a:ext cx="7848872" cy="4708981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47675" indent="-447675" eaLnBrk="0" hangingPunct="0">
              <a:lnSpc>
                <a:spcPts val="3800"/>
              </a:lnSpc>
              <a:spcBef>
                <a:spcPts val="0"/>
              </a:spcBef>
            </a:pPr>
            <a:r>
              <a:rPr kumimoji="0" lang="ko-KR" altLang="en-US" sz="2800" spc="-17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2800" spc="-17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15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2800" spc="-150" smtClean="0">
                <a:effectLst/>
                <a:latin typeface="맑은 고딕" pitchFamily="50" charset="-127"/>
                <a:ea typeface="맑은 고딕" pitchFamily="50" charset="-127"/>
              </a:rPr>
              <a:t>사원명부</a:t>
            </a:r>
            <a:r>
              <a:rPr kumimoji="0" lang="en-US" altLang="ko-KR" sz="2800" spc="-150" smtClean="0">
                <a:effectLst/>
                <a:latin typeface="맑은 고딕" pitchFamily="50" charset="-127"/>
                <a:ea typeface="맑은 고딕" pitchFamily="50" charset="-127"/>
              </a:rPr>
              <a:t>’ </a:t>
            </a:r>
            <a:r>
              <a:rPr kumimoji="0" lang="ko-KR" altLang="en-US" sz="2800" spc="-150" smtClean="0">
                <a:effectLst/>
                <a:latin typeface="맑은 고딕" pitchFamily="50" charset="-127"/>
                <a:ea typeface="맑은 고딕" pitchFamily="50" charset="-127"/>
              </a:rPr>
              <a:t>시트의 </a:t>
            </a:r>
            <a:r>
              <a:rPr kumimoji="0" lang="en-US" altLang="ko-KR" sz="2800" spc="-150" smtClean="0">
                <a:effectLst/>
                <a:latin typeface="맑은 고딕" pitchFamily="50" charset="-127"/>
                <a:ea typeface="맑은 고딕" pitchFamily="50" charset="-127"/>
              </a:rPr>
              <a:t>[B4:B42] </a:t>
            </a:r>
            <a:r>
              <a:rPr kumimoji="0" lang="ko-KR" altLang="en-US" sz="2800" spc="-150" smtClean="0">
                <a:effectLst/>
                <a:latin typeface="맑은 고딕" pitchFamily="50" charset="-127"/>
                <a:ea typeface="맑은 고딕" pitchFamily="50" charset="-127"/>
              </a:rPr>
              <a:t>범위는 </a:t>
            </a:r>
            <a:r>
              <a:rPr kumimoji="0" lang="en-US" altLang="ko-KR" sz="2800" spc="-15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2800" spc="-150" smtClean="0">
                <a:effectLst/>
                <a:latin typeface="맑은 고딕" pitchFamily="50" charset="-127"/>
                <a:ea typeface="맑은 고딕" pitchFamily="50" charset="-127"/>
              </a:rPr>
              <a:t>사원번호</a:t>
            </a:r>
            <a:r>
              <a:rPr kumimoji="0" lang="en-US" altLang="ko-KR" sz="2800" spc="-150" smtClean="0">
                <a:effectLst/>
                <a:latin typeface="맑은 고딕" pitchFamily="50" charset="-127"/>
                <a:ea typeface="맑은 고딕" pitchFamily="50" charset="-127"/>
              </a:rPr>
              <a:t>’, [B4:</a:t>
            </a:r>
            <a:r>
              <a:rPr kumimoji="0" lang="en-US" altLang="ko-KR" sz="2800" spc="-14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2800" spc="-14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2800" spc="-140" smtClean="0">
                <a:effectLst/>
                <a:latin typeface="맑은 고딕" pitchFamily="50" charset="-127"/>
                <a:ea typeface="맑은 고딕" pitchFamily="50" charset="-127"/>
              </a:rPr>
              <a:t>H42] </a:t>
            </a:r>
            <a:r>
              <a:rPr kumimoji="0" lang="ko-KR" altLang="en-US" sz="2800" spc="-140" smtClean="0">
                <a:effectLst/>
                <a:latin typeface="맑은 고딕" pitchFamily="50" charset="-127"/>
                <a:ea typeface="맑은 고딕" pitchFamily="50" charset="-127"/>
              </a:rPr>
              <a:t>범위는 </a:t>
            </a:r>
            <a:r>
              <a:rPr kumimoji="0" lang="en-US" altLang="ko-KR" sz="2800" spc="-14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2800" spc="-140" smtClean="0">
                <a:effectLst/>
                <a:latin typeface="맑은 고딕" pitchFamily="50" charset="-127"/>
                <a:ea typeface="맑은 고딕" pitchFamily="50" charset="-127"/>
              </a:rPr>
              <a:t>사원명부</a:t>
            </a:r>
            <a:r>
              <a:rPr kumimoji="0" lang="en-US" altLang="ko-KR" sz="2800" spc="-140" smtClean="0">
                <a:effectLst/>
                <a:latin typeface="맑은 고딕" pitchFamily="50" charset="-127"/>
                <a:ea typeface="맑은 고딕" pitchFamily="50" charset="-127"/>
              </a:rPr>
              <a:t>’</a:t>
            </a:r>
            <a:r>
              <a:rPr kumimoji="0" lang="ko-KR" altLang="en-US" sz="2800" spc="-140" smtClean="0">
                <a:effectLst/>
                <a:latin typeface="맑은 고딕" pitchFamily="50" charset="-127"/>
                <a:ea typeface="맑은 고딕" pitchFamily="50" charset="-127"/>
              </a:rPr>
              <a:t>로 이름을 정의한다</a:t>
            </a:r>
            <a:r>
              <a:rPr kumimoji="0" lang="en-US" altLang="ko-KR" sz="2800" spc="-14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kumimoji="0" lang="en-US" altLang="ko-KR" sz="2800" spc="-10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447675" indent="-447675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0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150" smtClean="0">
                <a:effectLst/>
                <a:latin typeface="맑은 고딕" pitchFamily="50" charset="-127"/>
                <a:ea typeface="맑은 고딕" pitchFamily="50" charset="-127"/>
              </a:rPr>
              <a:t>[D13] </a:t>
            </a:r>
            <a:r>
              <a:rPr kumimoji="0" lang="ko-KR" altLang="en-US" sz="2800" spc="-150" smtClean="0">
                <a:effectLst/>
                <a:latin typeface="맑은 고딕" pitchFamily="50" charset="-127"/>
                <a:ea typeface="맑은 고딕" pitchFamily="50" charset="-127"/>
              </a:rPr>
              <a:t>셀에</a:t>
            </a:r>
            <a:r>
              <a:rPr kumimoji="0" lang="en-US" altLang="ko-KR" sz="2800" spc="-15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50" smtClean="0">
                <a:effectLst/>
                <a:latin typeface="맑은 고딕" pitchFamily="50" charset="-127"/>
                <a:ea typeface="맑은 고딕" pitchFamily="50" charset="-127"/>
              </a:rPr>
              <a:t>데이터 유효성 검사를 적용하고 </a:t>
            </a:r>
            <a:r>
              <a:rPr kumimoji="0" lang="en-US" altLang="ko-KR" sz="2800" spc="-15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2800" spc="-150" smtClean="0">
                <a:effectLst/>
                <a:latin typeface="맑은 고딕" pitchFamily="50" charset="-127"/>
                <a:ea typeface="맑은 고딕" pitchFamily="50" charset="-127"/>
              </a:rPr>
              <a:t>선택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사번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’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으로 이름을 정의한다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447675" indent="-447675" eaLnBrk="0">
              <a:lnSpc>
                <a:spcPts val="3800"/>
              </a:lnSpc>
              <a:spcBef>
                <a:spcPts val="0"/>
              </a:spcBef>
            </a:pPr>
            <a:r>
              <a:rPr kumimoji="0" lang="ko-KR" altLang="en-US" sz="2800" spc="-10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[D13:G13]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범위에 사원번호와 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VLOOKUP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함수를 이용하여 각각의 값을 나타낸다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. </a:t>
            </a:r>
            <a:endParaRPr kumimoji="0" lang="en-US" altLang="ko-KR" sz="2800" spc="-10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466725" indent="-466725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8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❹</a:t>
            </a:r>
            <a:r>
              <a:rPr kumimoji="0" lang="ko-KR" altLang="en-US" sz="2800" spc="-18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20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2800" spc="-200" smtClean="0">
                <a:effectLst/>
                <a:latin typeface="맑은 고딕" pitchFamily="50" charset="-127"/>
                <a:ea typeface="맑은 고딕" pitchFamily="50" charset="-127"/>
              </a:rPr>
              <a:t>찾아 오시는 길</a:t>
            </a:r>
            <a:r>
              <a:rPr kumimoji="0" lang="en-US" altLang="ko-KR" sz="2800" spc="-200" smtClean="0">
                <a:effectLst/>
                <a:latin typeface="맑은 고딕" pitchFamily="50" charset="-127"/>
                <a:ea typeface="맑은 고딕" pitchFamily="50" charset="-127"/>
              </a:rPr>
              <a:t>’</a:t>
            </a:r>
            <a:r>
              <a:rPr kumimoji="0" lang="ko-KR" altLang="en-US" sz="2800" spc="-200" smtClean="0">
                <a:effectLst/>
                <a:latin typeface="맑은 고딕" pitchFamily="50" charset="-127"/>
                <a:ea typeface="맑은 고딕" pitchFamily="50" charset="-127"/>
              </a:rPr>
              <a:t>에는 이미지를 삽입하여 나타낸다</a:t>
            </a:r>
            <a:r>
              <a:rPr kumimoji="0" lang="en-US" altLang="ko-KR" sz="2800" spc="-2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kumimoji="0" lang="en-US" altLang="ko-KR" sz="2800" spc="-20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447675" indent="-447675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7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❺</a:t>
            </a:r>
            <a:r>
              <a:rPr kumimoji="0" lang="ko-KR" altLang="en-US" sz="2800" spc="-200">
                <a:effectLst/>
                <a:latin typeface="맑은 고딕" pitchFamily="50" charset="-127"/>
                <a:ea typeface="맑은 고딕" pitchFamily="50" charset="-127"/>
              </a:rPr>
              <a:t> 매크로를 </a:t>
            </a:r>
            <a:r>
              <a:rPr kumimoji="0" lang="ko-KR" altLang="en-US" sz="2800" spc="-200" smtClean="0">
                <a:effectLst/>
                <a:latin typeface="맑은 고딕" pitchFamily="50" charset="-127"/>
                <a:ea typeface="맑은 고딕" pitchFamily="50" charset="-127"/>
              </a:rPr>
              <a:t>이용하여 사원별로 기술 세미나 안내문이 출력되도록 한다</a:t>
            </a:r>
            <a:r>
              <a:rPr kumimoji="0" lang="en-US" altLang="ko-KR" sz="2800" spc="-2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kumimoji="0" lang="en-US" altLang="ko-KR" sz="2800" spc="-14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179512" y="142852"/>
            <a:ext cx="543041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개인별 안내장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78725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모서리가 둥근 직사각형 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사원명부를 이용한 문서 작성하기</a:t>
            </a:r>
            <a:endParaRPr lang="ko-KR" altLang="en-US" sz="2800" b="1">
              <a:effectLst/>
            </a:endParaRPr>
          </a:p>
        </p:txBody>
      </p:sp>
      <p:sp>
        <p:nvSpPr>
          <p:cNvPr id="3" name="순서도: 지연 2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136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107388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기술 세미나 안내문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.xlsx’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파일을 불러온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후 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사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원명부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‘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시트 선택하고 각 범위의 이름 정의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179512" y="142852"/>
            <a:ext cx="543041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개인별 안내장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55641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136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107388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안내문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’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시트를 선택한 후 같은 방법으로 이름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정의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543041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개인별 안내장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사원명부를 이용한 문서 작성하기</a:t>
            </a:r>
            <a:endParaRPr lang="ko-KR" altLang="en-US" sz="2800" b="1">
              <a:effectLst/>
            </a:endParaRPr>
          </a:p>
        </p:txBody>
      </p:sp>
      <p:sp>
        <p:nvSpPr>
          <p:cNvPr id="16" name="순서도: 지연 15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2000" y="3546796"/>
            <a:ext cx="3960000" cy="3106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204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TM02900720[[fn=전체]]</Template>
  <TotalTime>11799</TotalTime>
  <Words>694</Words>
  <Application>Microsoft Office PowerPoint</Application>
  <PresentationFormat>화면 슬라이드 쇼(4:3)</PresentationFormat>
  <Paragraphs>129</Paragraphs>
  <Slides>21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21</vt:i4>
      </vt:variant>
    </vt:vector>
  </HeadingPairs>
  <TitlesOfParts>
    <vt:vector size="22" baseType="lpstr">
      <vt:lpstr>HDOfficeLightV0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LOCAL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OWNER</dc:creator>
  <cp:lastModifiedBy>Windows 사용자</cp:lastModifiedBy>
  <cp:revision>996</cp:revision>
  <dcterms:created xsi:type="dcterms:W3CDTF">2010-03-30T01:48:18Z</dcterms:created>
  <dcterms:modified xsi:type="dcterms:W3CDTF">2022-03-04T01:31:52Z</dcterms:modified>
</cp:coreProperties>
</file>